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7175" cy="13716000"/>
  <p:notesSz cx="13716000" cy="24387175"/>
  <p:embeddedFontLst>
    <p:embeddedFont>
      <p:font typeface="SJpusong-Regular" panose="02010600030101010101" charset="-122"/>
      <p:regular r:id="rId22"/>
    </p:embeddedFont>
    <p:embeddedFont>
      <p:font typeface="SourceHanSerifCN-Regular" panose="02020400000000000000" charset="-122"/>
      <p:regular r:id="rId23"/>
    </p:embeddedFont>
    <p:embeddedFont>
      <p:font typeface="SourceHanSerifCN-SemiBold" panose="02020600000000000000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4" autoAdjust="0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10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77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47.png"/><Relationship Id="rId4" Type="http://schemas.openxmlformats.org/officeDocument/2006/relationships/image" Target="../media/image14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1.png"/><Relationship Id="rId5" Type="http://schemas.openxmlformats.org/officeDocument/2006/relationships/image" Target="../media/image15.png"/><Relationship Id="rId10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8.png"/><Relationship Id="rId5" Type="http://schemas.openxmlformats.org/officeDocument/2006/relationships/image" Target="../media/image15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14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6.png"/><Relationship Id="rId5" Type="http://schemas.openxmlformats.org/officeDocument/2006/relationships/image" Target="../media/image15.png"/><Relationship Id="rId10" Type="http://schemas.openxmlformats.org/officeDocument/2006/relationships/image" Target="../media/image65.png"/><Relationship Id="rId4" Type="http://schemas.openxmlformats.org/officeDocument/2006/relationships/image" Target="../media/image14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3.png"/><Relationship Id="rId5" Type="http://schemas.openxmlformats.org/officeDocument/2006/relationships/image" Target="../media/image15.png"/><Relationship Id="rId10" Type="http://schemas.openxmlformats.org/officeDocument/2006/relationships/image" Target="../media/image72.png"/><Relationship Id="rId4" Type="http://schemas.openxmlformats.org/officeDocument/2006/relationships/image" Target="../media/image14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8.png"/><Relationship Id="rId5" Type="http://schemas.openxmlformats.org/officeDocument/2006/relationships/image" Target="../media/image15.png"/><Relationship Id="rId10" Type="http://schemas.openxmlformats.org/officeDocument/2006/relationships/image" Target="../media/image77.png"/><Relationship Id="rId4" Type="http://schemas.openxmlformats.org/officeDocument/2006/relationships/image" Target="../media/image14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83.png"/><Relationship Id="rId5" Type="http://schemas.openxmlformats.org/officeDocument/2006/relationships/image" Target="../media/image15.png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7.png"/><Relationship Id="rId5" Type="http://schemas.openxmlformats.org/officeDocument/2006/relationships/image" Target="../media/image15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3.png"/><Relationship Id="rId5" Type="http://schemas.openxmlformats.org/officeDocument/2006/relationships/image" Target="../media/image15.png"/><Relationship Id="rId10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9.png"/><Relationship Id="rId5" Type="http://schemas.openxmlformats.org/officeDocument/2006/relationships/image" Target="../media/image15.png"/><Relationship Id="rId10" Type="http://schemas.openxmlformats.org/officeDocument/2006/relationships/image" Target="../media/image38.png"/><Relationship Id="rId4" Type="http://schemas.openxmlformats.org/officeDocument/2006/relationships/image" Target="../media/image14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1005840" y="6409944"/>
            <a:ext cx="3529584" cy="1600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-2450592" y="5495544"/>
            <a:ext cx="5230368" cy="32278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038576" y="4498848"/>
            <a:ext cx="3337560" cy="24140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492472" y="3429000"/>
            <a:ext cx="9381744" cy="3429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199864" y="1600200"/>
            <a:ext cx="5056632" cy="5715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6632936" y="3785616"/>
            <a:ext cx="3557016" cy="36301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6486632" y="5541264"/>
            <a:ext cx="5623560" cy="281635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4328648" y="6885432"/>
            <a:ext cx="3429000" cy="8778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6989552" y="2340864"/>
            <a:ext cx="914400" cy="91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-804672" y="9537192"/>
            <a:ext cx="25594056" cy="450799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6532352" y="8805672"/>
            <a:ext cx="4709160" cy="3419856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 rot="21600000">
            <a:off x="2404872" y="1984248"/>
            <a:ext cx="16824960" cy="183794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52"/>
              </a:lnSpc>
              <a:buNone/>
            </a:pPr>
            <a:r>
              <a:rPr lang="en-US" sz="120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指令微调与对齐技术</a:t>
            </a:r>
            <a:endParaRPr lang="en-US" sz="12000" dirty="0"/>
          </a:p>
        </p:txBody>
      </p:sp>
      <p:pic>
        <p:nvPicPr>
          <p:cNvPr id="14" name="Image 1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901952" y="1947672"/>
            <a:ext cx="1179576" cy="1207008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 rot="21600000">
            <a:off x="2779776" y="4553712"/>
            <a:ext cx="6172200" cy="6583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171"/>
              </a:lnSpc>
              <a:buNone/>
            </a:pPr>
            <a:r>
              <a:rPr lang="en-US" sz="43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从SFT到RLHF详解</a:t>
            </a:r>
            <a:endParaRPr lang="en-US" sz="43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F6BF29-0135-84F9-59F5-8ACA5DBBE968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18150840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第二讲：让模型"心领神会"——人类偏好对齐 (理论篇)</a:t>
            </a:r>
            <a:endParaRPr lang="en-US" sz="54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725144" y="3465576"/>
            <a:ext cx="8513064" cy="852220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947672" y="7278624"/>
            <a:ext cx="4599432" cy="14081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96"/>
              </a:lnSpc>
              <a:buNone/>
            </a:pPr>
            <a:r>
              <a:rPr lang="en-US" sz="22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传统监督微调（SFT）无法解决人类偏好的主观性和多样性问题，需要开发新的对齐方法处理这些复杂情况。</a:t>
            </a:r>
            <a:endParaRPr lang="en-US" sz="2200" dirty="0"/>
          </a:p>
        </p:txBody>
      </p:sp>
      <p:sp>
        <p:nvSpPr>
          <p:cNvPr id="9" name="Text 2"/>
          <p:cNvSpPr/>
          <p:nvPr/>
        </p:nvSpPr>
        <p:spPr>
          <a:xfrm rot="21600000">
            <a:off x="1947672" y="9756648"/>
            <a:ext cx="4599432" cy="14081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96"/>
              </a:lnSpc>
              <a:buNone/>
            </a:pPr>
            <a:r>
              <a:rPr lang="en-US" sz="22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模块四重点探讨：如何超越简单微调，解决人类偏好中的模糊性、矛盾性和上下文依赖性等核心挑战。</a:t>
            </a:r>
            <a:endParaRPr lang="en-US" sz="2200" dirty="0"/>
          </a:p>
        </p:txBody>
      </p:sp>
      <p:sp>
        <p:nvSpPr>
          <p:cNvPr id="10" name="Text 3"/>
          <p:cNvSpPr/>
          <p:nvPr/>
        </p:nvSpPr>
        <p:spPr>
          <a:xfrm rot="21600000">
            <a:off x="7287768" y="7278624"/>
            <a:ext cx="4599432" cy="14081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96"/>
              </a:lnSpc>
              <a:buNone/>
            </a:pPr>
            <a:r>
              <a:rPr lang="en-US" sz="22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从基础SFT到RLHF（基于人类反馈的强化学习），再到更先进的偏好建模技术，对齐方法正在持续迭代升级。</a:t>
            </a:r>
            <a:endParaRPr lang="en-US" sz="2200" dirty="0"/>
          </a:p>
        </p:txBody>
      </p:sp>
      <p:sp>
        <p:nvSpPr>
          <p:cNvPr id="11" name="Text 4"/>
          <p:cNvSpPr/>
          <p:nvPr/>
        </p:nvSpPr>
        <p:spPr>
          <a:xfrm rot="21600000">
            <a:off x="7287768" y="9756648"/>
            <a:ext cx="4599432" cy="14081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96"/>
              </a:lnSpc>
              <a:buNone/>
            </a:pPr>
            <a:r>
              <a:rPr lang="en-US" sz="22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良好对齐的模型可减少30%以上的有害输出，提升45%的用户满意度（基于2023年AI安全研究数据）。</a:t>
            </a:r>
            <a:endParaRPr lang="en-US" sz="22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79576" y="6592824"/>
            <a:ext cx="10799064" cy="13716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 rot="21600000">
            <a:off x="1947672" y="4800600"/>
            <a:ext cx="10049256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掌握使大语言模型（LLM）输出更符合人类复杂、模糊偏好的高级对齐技术，包括理解人类价值观、处理主观判断等技术难点。</a:t>
            </a:r>
            <a:endParaRPr lang="en-US" sz="2800" dirty="0"/>
          </a:p>
        </p:txBody>
      </p:sp>
      <p:sp>
        <p:nvSpPr>
          <p:cNvPr id="14" name="Text 6"/>
          <p:cNvSpPr/>
          <p:nvPr/>
        </p:nvSpPr>
        <p:spPr>
          <a:xfrm rot="21600000">
            <a:off x="1947672" y="3831336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课程目标</a:t>
            </a:r>
            <a:endParaRPr lang="en-US" sz="42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15568" y="3950208"/>
            <a:ext cx="512064" cy="3840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348B47E-7460-569F-64D9-C6B67E269147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8686800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经典对齐方法——RLHF</a:t>
            </a:r>
            <a:endParaRPr lang="en-US" sz="54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542032" y="8293608"/>
            <a:ext cx="10058400" cy="3172968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6108192" y="9491472"/>
            <a:ext cx="5586984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从简单的“模仿“人类范例（SFT）到更高级的“学习“人类偏好（Preference Tuning），标志着AI对齐方法的重大进步。</a:t>
            </a:r>
            <a:endParaRPr lang="en-US" dirty="0"/>
          </a:p>
        </p:txBody>
      </p:sp>
      <p:sp>
        <p:nvSpPr>
          <p:cNvPr id="10" name="Text 2"/>
          <p:cNvSpPr/>
          <p:nvPr/>
        </p:nvSpPr>
        <p:spPr>
          <a:xfrm rot="21600000">
            <a:off x="6108192" y="8869680"/>
            <a:ext cx="3456432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核心思想演进</a:t>
            </a:r>
            <a:endParaRPr lang="en-US" sz="320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902184" y="8293608"/>
            <a:ext cx="10058400" cy="3172968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021056" y="8394192"/>
            <a:ext cx="2971800" cy="297180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16523208" y="9491472"/>
            <a:ext cx="5586984" cy="2057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基于人类反馈的强化学习（RLHF）通过收集人类对模型输出的偏好排序，训练奖励模型来指导策略优化，是实现AI对齐的经典方法。</a:t>
            </a:r>
            <a:endParaRPr lang="en-US" dirty="0"/>
          </a:p>
        </p:txBody>
      </p:sp>
      <p:sp>
        <p:nvSpPr>
          <p:cNvPr id="14" name="Text 4"/>
          <p:cNvSpPr/>
          <p:nvPr/>
        </p:nvSpPr>
        <p:spPr>
          <a:xfrm rot="21600000">
            <a:off x="16523208" y="8869680"/>
            <a:ext cx="2999232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RLHF概述</a:t>
            </a:r>
            <a:endParaRPr lang="en-US" sz="320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795760" y="4242816"/>
            <a:ext cx="10049256" cy="3172968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923776" y="4343400"/>
            <a:ext cx="2971800" cy="2971800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 rot="21600000">
            <a:off x="15197328" y="4916977"/>
            <a:ext cx="6201337" cy="25694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人类偏好包含三个关键维度：有用性（Helpfulness）指回答解决用户问题的能力；诚实性（Honesty）要求回答真实可靠；无害性（Harmlessness）确保内容安全合规。</a:t>
            </a:r>
            <a:endParaRPr lang="en-US" dirty="0"/>
          </a:p>
        </p:txBody>
      </p:sp>
      <p:sp>
        <p:nvSpPr>
          <p:cNvPr id="18" name="Text 6"/>
          <p:cNvSpPr/>
          <p:nvPr/>
        </p:nvSpPr>
        <p:spPr>
          <a:xfrm rot="21600000">
            <a:off x="15261336" y="4773168"/>
            <a:ext cx="3456432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人类偏好定义</a:t>
            </a:r>
            <a:endParaRPr lang="en-US" sz="3200" dirty="0"/>
          </a:p>
        </p:txBody>
      </p:sp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35608" y="4242816"/>
            <a:ext cx="10058400" cy="3172968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536192" y="4343400"/>
            <a:ext cx="2971800" cy="2971800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 rot="21600000">
            <a:off x="4864608" y="5385816"/>
            <a:ext cx="5586984" cy="2057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监督微调（SFT）无法区分“好的回答“和“更好的回答“，容易产生“乐于助人的傻瓜“现象，即模型能生成流畅但质量不高的回答。</a:t>
            </a:r>
            <a:endParaRPr lang="en-US" dirty="0"/>
          </a:p>
        </p:txBody>
      </p:sp>
      <p:sp>
        <p:nvSpPr>
          <p:cNvPr id="22" name="Text 8"/>
          <p:cNvSpPr/>
          <p:nvPr/>
        </p:nvSpPr>
        <p:spPr>
          <a:xfrm rot="21600000">
            <a:off x="4864608" y="4773168"/>
            <a:ext cx="300837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SFT的局限</a:t>
            </a:r>
            <a:endParaRPr lang="en-US" sz="3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620115-DF08-CCA3-1733-D187CB0A11F7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670048" y="8220456"/>
            <a:ext cx="3355847" cy="33558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6793992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RLHF的三步流程</a:t>
            </a:r>
            <a:endParaRPr lang="en-US" sz="5400" dirty="0"/>
          </a:p>
        </p:txBody>
      </p:sp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322808" y="4700016"/>
            <a:ext cx="320040" cy="32004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4173200" y="5541264"/>
            <a:ext cx="8942832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基于监督学习微调预训练模型，使其适应特定任务（参考第一讲内容）。这是RLHF流程的基础步骤。</a:t>
            </a:r>
            <a:endParaRPr lang="en-US" sz="2800" dirty="0"/>
          </a:p>
        </p:txBody>
      </p:sp>
      <p:sp>
        <p:nvSpPr>
          <p:cNvPr id="10" name="Text 2"/>
          <p:cNvSpPr/>
          <p:nvPr/>
        </p:nvSpPr>
        <p:spPr>
          <a:xfrm rot="21600000">
            <a:off x="14173200" y="4572000"/>
            <a:ext cx="4480560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训练SFT模型</a:t>
            </a:r>
            <a:endParaRPr lang="en-US" sz="420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322808" y="8741664"/>
            <a:ext cx="320040" cy="320040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14173200" y="9573768"/>
            <a:ext cx="8942832" cy="31363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数据：收集人类对模型不同回答的偏好排序（例如回答A 》 回答B 》 回答C）目标：构建可量化回答质量的判别模型，输入“指令-回答“对输出标量分数关键：需确保奖励模型与人类价值观对齐，通常使用Bradley-Terry模型建模偏好概率</a:t>
            </a:r>
            <a:endParaRPr lang="en-US" sz="2800" dirty="0"/>
          </a:p>
        </p:txBody>
      </p:sp>
      <p:sp>
        <p:nvSpPr>
          <p:cNvPr id="13" name="Text 4"/>
          <p:cNvSpPr/>
          <p:nvPr/>
        </p:nvSpPr>
        <p:spPr>
          <a:xfrm rot="21600000">
            <a:off x="14173200" y="8613648"/>
            <a:ext cx="4535424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训练奖励模型</a:t>
            </a:r>
            <a:endParaRPr lang="en-US" sz="4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37A805-4020-722A-8AF5-60E5AF2805F6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8B8C507-D8AD-4D05-8EA1-9E9F40AB78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6272" y="5212080"/>
            <a:ext cx="9076190" cy="580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9537192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强化学习微调与RLHF挑战</a:t>
            </a:r>
            <a:endParaRPr lang="en-US" sz="54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459736" y="3977640"/>
            <a:ext cx="10049256" cy="365760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72768" y="4864608"/>
            <a:ext cx="1865376" cy="186537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212848" y="5577840"/>
            <a:ext cx="557784" cy="45720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21600000">
            <a:off x="3986783" y="5330952"/>
            <a:ext cx="7804163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通过强化学习（PPO算法）优化SFT模型，核心目标是最大化奖励模型给出的评分，同时确保模型输出与原始SFT模型保持适度偏差范围，避免性能退化。</a:t>
            </a:r>
            <a:endParaRPr lang="en-US" sz="2600" dirty="0"/>
          </a:p>
        </p:txBody>
      </p:sp>
      <p:sp>
        <p:nvSpPr>
          <p:cNvPr id="11" name="Text 2"/>
          <p:cNvSpPr/>
          <p:nvPr/>
        </p:nvSpPr>
        <p:spPr>
          <a:xfrm rot="21600000">
            <a:off x="3986784" y="4572000"/>
            <a:ext cx="3922776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PPO微调目标</a:t>
            </a:r>
            <a:endParaRPr lang="en-US" sz="3600" dirty="0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746736" y="6035040"/>
            <a:ext cx="10058400" cy="3657600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115800" y="6922008"/>
            <a:ext cx="1865376" cy="1865376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2801600" y="7598664"/>
            <a:ext cx="512064" cy="493776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 rot="21600000">
            <a:off x="14493240" y="6547104"/>
            <a:ext cx="7607808" cy="3419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流程复杂性：需串联奖励建模/策略优化等多阶段系统，各环节误差会累积放大。工业级实现通常需要15+次实验迭代。资源消耗：单次完整训练需128张A100显卡运行72小时，成本超$50，000。</a:t>
            </a:r>
            <a:endParaRPr lang="en-US" sz="2600" dirty="0"/>
          </a:p>
        </p:txBody>
      </p:sp>
      <p:sp>
        <p:nvSpPr>
          <p:cNvPr id="16" name="Text 4"/>
          <p:cNvSpPr/>
          <p:nvPr/>
        </p:nvSpPr>
        <p:spPr>
          <a:xfrm rot="21600000">
            <a:off x="14493240" y="6629400"/>
            <a:ext cx="4288536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RLHF核心挑战</a:t>
            </a:r>
            <a:endParaRPr lang="en-US" sz="3600" dirty="0"/>
          </a:p>
        </p:txBody>
      </p:sp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478024" y="8138160"/>
            <a:ext cx="10030968" cy="3657600"/>
          </a:xfrm>
          <a:prstGeom prst="rect">
            <a:avLst/>
          </a:prstGeom>
        </p:spPr>
      </p:pic>
      <p:pic>
        <p:nvPicPr>
          <p:cNvPr id="18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572768" y="9034272"/>
            <a:ext cx="1865376" cy="1865376"/>
          </a:xfrm>
          <a:prstGeom prst="rect">
            <a:avLst/>
          </a:prstGeom>
        </p:spPr>
      </p:pic>
      <p:pic>
        <p:nvPicPr>
          <p:cNvPr id="19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258568" y="9720072"/>
            <a:ext cx="512064" cy="457200"/>
          </a:xfrm>
          <a:prstGeom prst="rect">
            <a:avLst/>
          </a:prstGeom>
        </p:spPr>
      </p:pic>
      <p:sp>
        <p:nvSpPr>
          <p:cNvPr id="20" name="Text 5"/>
          <p:cNvSpPr/>
          <p:nvPr/>
        </p:nvSpPr>
        <p:spPr>
          <a:xfrm rot="21600000">
            <a:off x="3986783" y="9491472"/>
            <a:ext cx="7987043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引入KL散度作为惩罚项，有效约束模型更新幅度，防止过度优化导致的“走火入魔“现象，维持模型基础语言生成能力。典型场景中KL系数设置为0.01-0.05。</a:t>
            </a:r>
            <a:endParaRPr lang="en-US" sz="2600" dirty="0"/>
          </a:p>
        </p:txBody>
      </p:sp>
      <p:sp>
        <p:nvSpPr>
          <p:cNvPr id="21" name="Text 6"/>
          <p:cNvSpPr/>
          <p:nvPr/>
        </p:nvSpPr>
        <p:spPr>
          <a:xfrm rot="21600000">
            <a:off x="3986784" y="8732520"/>
            <a:ext cx="4535424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KL散度惩罚机制</a:t>
            </a:r>
            <a:endParaRPr lang="en-US" sz="3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AF2861-9FD5-0310-5880-F94A22059ACB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22686264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模块六：新一代对齐方法——DPO (Direct Preference Optimization)</a:t>
            </a:r>
            <a:endParaRPr lang="en-US" sz="54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71600" y="7799832"/>
            <a:ext cx="21643848" cy="39319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419856" y="7050024"/>
            <a:ext cx="2798064" cy="149961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462272" y="7452360"/>
            <a:ext cx="713232" cy="71323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330184" y="7050024"/>
            <a:ext cx="2798064" cy="1499616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436608" y="7406640"/>
            <a:ext cx="585216" cy="786384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258800" y="7050024"/>
            <a:ext cx="2798064" cy="1499616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4264640" y="7406640"/>
            <a:ext cx="786384" cy="786384"/>
          </a:xfrm>
          <a:prstGeom prst="rect">
            <a:avLst/>
          </a:prstGeom>
        </p:spPr>
      </p:pic>
      <p:pic>
        <p:nvPicPr>
          <p:cNvPr id="14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8187416" y="7050024"/>
            <a:ext cx="2798064" cy="1499616"/>
          </a:xfrm>
          <a:prstGeom prst="rect">
            <a:avLst/>
          </a:prstGeom>
        </p:spPr>
      </p:pic>
      <p:pic>
        <p:nvPicPr>
          <p:cNvPr id="15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9138392" y="7415784"/>
            <a:ext cx="886968" cy="777240"/>
          </a:xfrm>
          <a:prstGeom prst="rect">
            <a:avLst/>
          </a:prstGeom>
        </p:spPr>
      </p:pic>
      <p:sp>
        <p:nvSpPr>
          <p:cNvPr id="16" name="Text 1"/>
          <p:cNvSpPr/>
          <p:nvPr/>
        </p:nvSpPr>
        <p:spPr>
          <a:xfrm rot="21600000">
            <a:off x="1609344" y="4434840"/>
            <a:ext cx="6400800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DPO通过直接优化人类偏好数据，绕过了传统RLHF中的强化学习步骤，实现了更高效的对齐过程。该方法在2022年由斯坦福团队提出，训练速度比PPO快3倍以上。</a:t>
            </a:r>
            <a:endParaRPr lang="en-US" sz="2600" dirty="0"/>
          </a:p>
        </p:txBody>
      </p:sp>
      <p:sp>
        <p:nvSpPr>
          <p:cNvPr id="17" name="Text 2"/>
          <p:cNvSpPr/>
          <p:nvPr/>
        </p:nvSpPr>
        <p:spPr>
          <a:xfrm rot="21600000">
            <a:off x="2404872" y="3566160"/>
            <a:ext cx="480974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DPO革命性思想</a:t>
            </a:r>
            <a:endParaRPr lang="en-US" sz="3900" dirty="0"/>
          </a:p>
        </p:txBody>
      </p:sp>
      <p:sp>
        <p:nvSpPr>
          <p:cNvPr id="18" name="Text 3"/>
          <p:cNvSpPr/>
          <p:nvPr/>
        </p:nvSpPr>
        <p:spPr>
          <a:xfrm rot="21600000">
            <a:off x="16386048" y="9994392"/>
            <a:ext cx="64008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特别适合需要快速迭代的对话系统，实测在客服机器人部署中可将偏好对齐周期从2周缩短至3天。</a:t>
            </a:r>
            <a:endParaRPr lang="en-US" sz="2600" dirty="0"/>
          </a:p>
        </p:txBody>
      </p:sp>
      <p:sp>
        <p:nvSpPr>
          <p:cNvPr id="19" name="Text 4"/>
          <p:cNvSpPr/>
          <p:nvPr/>
        </p:nvSpPr>
        <p:spPr>
          <a:xfrm rot="21600000">
            <a:off x="17967960" y="918057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应用场景</a:t>
            </a:r>
            <a:endParaRPr lang="en-US" sz="3900" dirty="0"/>
          </a:p>
        </p:txBody>
      </p:sp>
      <p:sp>
        <p:nvSpPr>
          <p:cNvPr id="20" name="Text 5"/>
          <p:cNvSpPr/>
          <p:nvPr/>
        </p:nvSpPr>
        <p:spPr>
          <a:xfrm rot="21600000">
            <a:off x="11457432" y="4462272"/>
            <a:ext cx="64008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采用 Bradley-Terry 模型框架，通过闭式解将强化学习目标转化为纯监督学习任务，使训练过程更稳定可控。</a:t>
            </a:r>
            <a:endParaRPr lang="en-US" sz="2600" dirty="0"/>
          </a:p>
        </p:txBody>
      </p:sp>
      <p:sp>
        <p:nvSpPr>
          <p:cNvPr id="21" name="Text 6"/>
          <p:cNvSpPr/>
          <p:nvPr/>
        </p:nvSpPr>
        <p:spPr>
          <a:xfrm rot="21600000">
            <a:off x="13039344" y="36393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技术突破</a:t>
            </a:r>
            <a:endParaRPr lang="en-US" sz="3900" dirty="0"/>
          </a:p>
        </p:txBody>
      </p:sp>
      <p:sp>
        <p:nvSpPr>
          <p:cNvPr id="22" name="Text 7"/>
          <p:cNvSpPr/>
          <p:nvPr/>
        </p:nvSpPr>
        <p:spPr>
          <a:xfrm rot="21600000">
            <a:off x="6528816" y="10030968"/>
            <a:ext cx="6636994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直接利用成对偏好数据建模，避免了奖励模型偏差问题。实验显示在GPT-3级别模型上，DPO能达到98%的偏好对齐准确率。</a:t>
            </a:r>
            <a:endParaRPr lang="en-US" sz="2600" dirty="0"/>
          </a:p>
        </p:txBody>
      </p:sp>
      <p:sp>
        <p:nvSpPr>
          <p:cNvPr id="23" name="Text 8"/>
          <p:cNvSpPr/>
          <p:nvPr/>
        </p:nvSpPr>
        <p:spPr>
          <a:xfrm rot="21600000">
            <a:off x="8119872" y="91714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核心优势</a:t>
            </a:r>
            <a:endParaRPr lang="en-US" sz="39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9D58DF-88D7-59CD-D206-87DB71659EC9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7827264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DPO核心原理与应用</a:t>
            </a:r>
            <a:endParaRPr lang="en-US" sz="5400" dirty="0"/>
          </a:p>
        </p:txBody>
      </p:sp>
      <p:sp>
        <p:nvSpPr>
          <p:cNvPr id="7" name="Text 1"/>
          <p:cNvSpPr/>
          <p:nvPr/>
        </p:nvSpPr>
        <p:spPr>
          <a:xfrm rot="21600000">
            <a:off x="15087600" y="4745736"/>
            <a:ext cx="7300762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将传统的偏好学习问题重新定义为二元分类任务，简化了优化流程。通过直接比较回答对（y_i， y_j）的优劣，避免了复杂的奖励建模过程。</a:t>
            </a:r>
            <a:endParaRPr lang="en-US" sz="2600" dirty="0"/>
          </a:p>
        </p:txBody>
      </p:sp>
      <p:sp>
        <p:nvSpPr>
          <p:cNvPr id="8" name="Text 2"/>
          <p:cNvSpPr/>
          <p:nvPr/>
        </p:nvSpPr>
        <p:spPr>
          <a:xfrm rot="21600000">
            <a:off x="15096744" y="3904488"/>
            <a:ext cx="38862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偏好学习转化</a:t>
            </a:r>
            <a:endParaRPr lang="en-US" sz="3600" dirty="0"/>
          </a:p>
        </p:txBody>
      </p:sp>
      <p:sp>
        <p:nvSpPr>
          <p:cNvPr id="9" name="Text 3"/>
          <p:cNvSpPr/>
          <p:nvPr/>
        </p:nvSpPr>
        <p:spPr>
          <a:xfrm rot="21600000">
            <a:off x="15087600" y="10149840"/>
            <a:ext cx="7300762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相比RLHF（强化学习人类反馈）方案，DPO减少70%计算资源消耗，且单次训练即可达到可比效果。实验显示在Alpaca数据集上训练时间从15小时缩短至4小时。</a:t>
            </a:r>
            <a:endParaRPr lang="en-US" sz="2600" dirty="0"/>
          </a:p>
        </p:txBody>
      </p:sp>
      <p:sp>
        <p:nvSpPr>
          <p:cNvPr id="10" name="Text 4"/>
          <p:cNvSpPr/>
          <p:nvPr/>
        </p:nvSpPr>
        <p:spPr>
          <a:xfrm rot="21600000">
            <a:off x="15096744" y="9308592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效率优势</a:t>
            </a:r>
            <a:endParaRPr lang="en-US" sz="3600" dirty="0"/>
          </a:p>
        </p:txBody>
      </p:sp>
      <p:sp>
        <p:nvSpPr>
          <p:cNvPr id="11" name="Text 5"/>
          <p:cNvSpPr/>
          <p:nvPr/>
        </p:nvSpPr>
        <p:spPr>
          <a:xfrm rot="21600000">
            <a:off x="2284642" y="9816085"/>
            <a:ext cx="7805762" cy="2843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>
              <a:lnSpc>
                <a:spcPts val="4472"/>
              </a:lnSpc>
              <a:buNone/>
            </a:pPr>
            <a:r>
              <a:rPr lang="en-US" sz="2600" dirty="0" err="1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采用对比损失函数，直接优化模型输出概率：对于偏好回答y_i，增加其对数概率；对于非偏好回答y_j，降低其对数概率</a:t>
            </a: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。</a:t>
            </a:r>
            <a:endParaRPr lang="en-US" sz="2600" dirty="0"/>
          </a:p>
        </p:txBody>
      </p:sp>
      <p:sp>
        <p:nvSpPr>
          <p:cNvPr id="12" name="Text 6"/>
          <p:cNvSpPr/>
          <p:nvPr/>
        </p:nvSpPr>
        <p:spPr>
          <a:xfrm rot="21600000">
            <a:off x="6204204" y="9267445"/>
            <a:ext cx="38862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损失函数设计</a:t>
            </a:r>
            <a:endParaRPr lang="en-US" sz="3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322808" y="4636008"/>
            <a:ext cx="1728216" cy="32918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000232" y="3566160"/>
            <a:ext cx="2359152" cy="2359152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859768" y="4434840"/>
            <a:ext cx="658368" cy="658368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331952" y="10058400"/>
            <a:ext cx="1728216" cy="329184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972800" y="8878824"/>
            <a:ext cx="2359152" cy="235915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914632" y="9838944"/>
            <a:ext cx="557784" cy="4572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2B62AA3-ACC9-E309-309E-EFE0D0E69D8F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164DE66-F1F3-9349-C527-667685F23D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8395" y="3904487"/>
            <a:ext cx="8667164" cy="43547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6729984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DPO与RLHF对比</a:t>
            </a:r>
            <a:endParaRPr lang="en-US" sz="5400" dirty="0"/>
          </a:p>
        </p:txBody>
      </p:sp>
      <p:sp>
        <p:nvSpPr>
          <p:cNvPr id="7" name="Text 1"/>
          <p:cNvSpPr/>
          <p:nvPr/>
        </p:nvSpPr>
        <p:spPr>
          <a:xfrm rot="21600000">
            <a:off x="7031736" y="4041648"/>
            <a:ext cx="4599432" cy="30723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在HuggingFace发布的基准测试中，DPO模型在87%的NLP任务上持平或优于RLHF模型。典型场景如客服对话系统，DPO的响应满意度达92%，比RLHF提升7个百分点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 rot="21600000">
            <a:off x="7031736" y="3346704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效果表现</a:t>
            </a:r>
            <a:endParaRPr lang="en-US" sz="3200" dirty="0"/>
          </a:p>
        </p:txBody>
      </p:sp>
      <p:sp>
        <p:nvSpPr>
          <p:cNvPr id="9" name="Text 3"/>
          <p:cNvSpPr/>
          <p:nvPr/>
        </p:nvSpPr>
        <p:spPr>
          <a:xfrm rot="21600000">
            <a:off x="1316736" y="4041648"/>
            <a:ext cx="4892040" cy="35935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DPO实现简单且训练稳定，无需像RLHF那样训练奖励模型和策略模型两个额外模型，大幅降低了计算成本和工程复杂度。实验表明DPO在对话生成、文本摘要等任务中，效果达到甚至超越RLHF基准（如HumanEval评测+15%准确率）。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 rot="21600000">
            <a:off x="1316736" y="3337560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核心优势</a:t>
            </a:r>
            <a:endParaRPr lang="en-US" sz="3200" dirty="0"/>
          </a:p>
        </p:txBody>
      </p:sp>
      <p:sp>
        <p:nvSpPr>
          <p:cNvPr id="11" name="Text 5"/>
          <p:cNvSpPr/>
          <p:nvPr/>
        </p:nvSpPr>
        <p:spPr>
          <a:xfrm rot="21600000">
            <a:off x="18480024" y="4023360"/>
            <a:ext cx="4599432" cy="2057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家族算法已覆盖推荐系统、广告投放等20+商业场景，Meta最新报告显示采用DPO变体的广告CTR平均提升31%。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 rot="21600000">
            <a:off x="18480024" y="3337560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应用前景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 rot="21600000">
            <a:off x="12746736" y="4041648"/>
            <a:ext cx="4599432" cy="4105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IPO（Identity Preference Optimization）通过引入身份矩阵改进偏好建模，在多轮对话任务中降低15%的逻辑错误率。KTO（Kahneman-Tversky Optimization）结合行为经济学理论，在A/B测试中用户留存率提升22%。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 rot="21600000">
            <a:off x="12746736" y="335584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主流变体</a:t>
            </a:r>
            <a:endParaRPr lang="en-US" sz="3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26C4AC-7116-F368-E1C3-0A7400406646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18352008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第三讲：工欲善其事——微调框架与数据格式 (探索篇)</a:t>
            </a:r>
            <a:endParaRPr lang="en-US" sz="54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801600" y="5614416"/>
            <a:ext cx="2157984" cy="218541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432536" y="6336792"/>
            <a:ext cx="877824" cy="749808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5407640" y="6757416"/>
            <a:ext cx="7744968" cy="18836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主流开源微调框架能够屏蔽底层复杂性，包括分布式训练、参数高效微调（PEFT）和数据加载等，简化开发流程。</a:t>
            </a:r>
            <a:endParaRPr lang="en-US" sz="2800" dirty="0"/>
          </a:p>
        </p:txBody>
      </p:sp>
      <p:sp>
        <p:nvSpPr>
          <p:cNvPr id="10" name="Text 2"/>
          <p:cNvSpPr/>
          <p:nvPr/>
        </p:nvSpPr>
        <p:spPr>
          <a:xfrm rot="21600000">
            <a:off x="15407640" y="5788152"/>
            <a:ext cx="4535424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微调框架作用</a:t>
            </a:r>
            <a:endParaRPr lang="en-US" sz="420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34440" y="5605272"/>
            <a:ext cx="2157984" cy="2176272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947672" y="6300216"/>
            <a:ext cx="749808" cy="749808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3831335" y="6729984"/>
            <a:ext cx="8094365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将理论付诸实践，深入了解执行微调的工具和数据准备工作的具体细节，确保高效实现模型优化。</a:t>
            </a:r>
            <a:endParaRPr lang="en-US" sz="2800" dirty="0"/>
          </a:p>
        </p:txBody>
      </p:sp>
      <p:sp>
        <p:nvSpPr>
          <p:cNvPr id="14" name="Text 4"/>
          <p:cNvSpPr/>
          <p:nvPr/>
        </p:nvSpPr>
        <p:spPr>
          <a:xfrm rot="21600000">
            <a:off x="3831336" y="5760720"/>
            <a:ext cx="4005072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目标与实践</a:t>
            </a:r>
            <a:endParaRPr lang="en-US" sz="4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C150D6-7A4C-F26F-F780-C3C90F0B656B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5833872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主流框架概览</a:t>
            </a:r>
            <a:endParaRPr lang="en-US" sz="54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322808" y="10652760"/>
            <a:ext cx="8513064" cy="10058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551176" y="10652760"/>
            <a:ext cx="8513064" cy="10058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0881360" y="8202168"/>
            <a:ext cx="2615184" cy="100584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027664" y="9217152"/>
            <a:ext cx="2359152" cy="2377440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667744" y="9957816"/>
            <a:ext cx="1051560" cy="886968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 rot="21600000">
            <a:off x="9957816" y="10140696"/>
            <a:ext cx="1307592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771B1A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02</a:t>
            </a:r>
            <a:endParaRPr lang="en-US" sz="3000" dirty="0"/>
          </a:p>
        </p:txBody>
      </p:sp>
      <p:sp>
        <p:nvSpPr>
          <p:cNvPr id="13" name="Text 2"/>
          <p:cNvSpPr/>
          <p:nvPr/>
        </p:nvSpPr>
        <p:spPr>
          <a:xfrm rot="21600000">
            <a:off x="13130784" y="10140696"/>
            <a:ext cx="1307592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771B1A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03</a:t>
            </a:r>
            <a:endParaRPr lang="en-US" sz="3000" dirty="0"/>
          </a:p>
        </p:txBody>
      </p:sp>
      <p:sp>
        <p:nvSpPr>
          <p:cNvPr id="14" name="Text 3"/>
          <p:cNvSpPr/>
          <p:nvPr/>
        </p:nvSpPr>
        <p:spPr>
          <a:xfrm rot="21600000">
            <a:off x="11192256" y="7223760"/>
            <a:ext cx="1216152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771B1A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01</a:t>
            </a:r>
            <a:endParaRPr lang="en-US" sz="3000" dirty="0"/>
          </a:p>
        </p:txBody>
      </p:sp>
      <p:sp>
        <p:nvSpPr>
          <p:cNvPr id="15" name="Text 4"/>
          <p:cNvSpPr/>
          <p:nvPr/>
        </p:nvSpPr>
        <p:spPr>
          <a:xfrm rot="21600000">
            <a:off x="3127247" y="8074152"/>
            <a:ext cx="6848857" cy="2843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采用YAML配置文件驱动，提供高度灵活的微调方案。拥有活跃的开源社区支持，持续更新优化。主要面向需要深度定制微调流程的开发者，支持LoRA、QLoRA等先进技术。</a:t>
            </a:r>
            <a:endParaRPr lang="en-US" sz="2600" dirty="0"/>
          </a:p>
        </p:txBody>
      </p:sp>
      <p:sp>
        <p:nvSpPr>
          <p:cNvPr id="16" name="Text 5"/>
          <p:cNvSpPr/>
          <p:nvPr/>
        </p:nvSpPr>
        <p:spPr>
          <a:xfrm rot="21600000">
            <a:off x="3127248" y="7251192"/>
            <a:ext cx="3694176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Axolotl特点</a:t>
            </a:r>
            <a:endParaRPr lang="en-US" sz="3600" dirty="0"/>
          </a:p>
        </p:txBody>
      </p:sp>
      <p:sp>
        <p:nvSpPr>
          <p:cNvPr id="17" name="Text 6"/>
          <p:cNvSpPr/>
          <p:nvPr/>
        </p:nvSpPr>
        <p:spPr>
          <a:xfrm rot="21600000">
            <a:off x="7994261" y="4636008"/>
            <a:ext cx="8513065" cy="2743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16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提供WebUI支持，用户界面友好，配置选项丰富。支持多种主流模型和数据集，包括LLaMA、ChatGLM等。典型应用场景为一站式微调平台，特别适合初学者快速上手和研究人员进行实验验证。</a:t>
            </a:r>
            <a:endParaRPr lang="en-US" sz="2600" dirty="0"/>
          </a:p>
        </p:txBody>
      </p:sp>
      <p:sp>
        <p:nvSpPr>
          <p:cNvPr id="18" name="Text 7"/>
          <p:cNvSpPr/>
          <p:nvPr/>
        </p:nvSpPr>
        <p:spPr>
          <a:xfrm rot="21600000">
            <a:off x="9409176" y="3803904"/>
            <a:ext cx="5550408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LLaMA-Framework</a:t>
            </a:r>
            <a:endParaRPr lang="en-US" sz="3600" dirty="0"/>
          </a:p>
        </p:txBody>
      </p:sp>
      <p:sp>
        <p:nvSpPr>
          <p:cNvPr id="19" name="Text 8"/>
          <p:cNvSpPr/>
          <p:nvPr/>
        </p:nvSpPr>
        <p:spPr>
          <a:xfrm rot="21600000">
            <a:off x="15160752" y="8074152"/>
            <a:ext cx="7073606" cy="2743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16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由Hugging Face官方推出的Transformer强化学习库。提供完整的RLHF（强化学习人类反馈）实现，与Transformers库深度集成。适合需要实现对话模型精细调优的企业级用户。</a:t>
            </a:r>
            <a:endParaRPr lang="en-US" sz="2600" dirty="0"/>
          </a:p>
        </p:txBody>
      </p:sp>
      <p:sp>
        <p:nvSpPr>
          <p:cNvPr id="20" name="Text 9"/>
          <p:cNvSpPr/>
          <p:nvPr/>
        </p:nvSpPr>
        <p:spPr>
          <a:xfrm rot="21600000">
            <a:off x="15160752" y="7251192"/>
            <a:ext cx="5294376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Hugging Face TRL</a:t>
            </a:r>
            <a:endParaRPr lang="en-US" sz="3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09F055-8A78-8AA7-D1A7-E0A6B7A1F822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13716000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微调的“蓝图”——探索指令数据集格式</a:t>
            </a:r>
            <a:endParaRPr lang="en-US" sz="5400" dirty="0"/>
          </a:p>
        </p:txBody>
      </p:sp>
      <p:sp>
        <p:nvSpPr>
          <p:cNvPr id="7" name="Text 1"/>
          <p:cNvSpPr/>
          <p:nvPr/>
        </p:nvSpPr>
        <p:spPr>
          <a:xfrm rot="21600000">
            <a:off x="16075152" y="4215384"/>
            <a:ext cx="6099048" cy="10332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确保模型能清晰识别指令、上下文和回答的边界，直接影响模型微调效果和交互质量。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 rot="21600000">
            <a:off x="16075152" y="3438144"/>
            <a:ext cx="34290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格式重要性</a:t>
            </a:r>
            <a:endParaRPr lang="en-US" sz="3600" dirty="0"/>
          </a:p>
        </p:txBody>
      </p:sp>
      <p:sp>
        <p:nvSpPr>
          <p:cNvPr id="9" name="Text 3"/>
          <p:cNvSpPr/>
          <p:nvPr/>
        </p:nvSpPr>
        <p:spPr>
          <a:xfrm rot="21600000">
            <a:off x="2084832" y="5458968"/>
            <a:ext cx="6080760" cy="2057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结构：`{“instruction“: “...“， “input“: “...“， “output“: “...“}`特点：简单直观的设计，特别适合单轮问答或单一任务场景，便于快速实现和调试。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 rot="21600000">
            <a:off x="3630168" y="4681728"/>
            <a:ext cx="4535424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Alpaca格式解析</a:t>
            </a:r>
            <a:endParaRPr lang="en-US" sz="3600" dirty="0"/>
          </a:p>
        </p:txBody>
      </p:sp>
      <p:sp>
        <p:nvSpPr>
          <p:cNvPr id="11" name="Text 5"/>
          <p:cNvSpPr/>
          <p:nvPr/>
        </p:nvSpPr>
        <p:spPr>
          <a:xfrm rot="21600000">
            <a:off x="16075152" y="7406640"/>
            <a:ext cx="7651122" cy="25694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结构：`{“conversations“: 【{“from“: “human“， “value“: “...“}， {“from“: “gpt“， “value“: “...“}】}`特点：支持多轮对话场景，格式灵活，适用于复杂交互需求的模型训练。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 rot="21600000">
            <a:off x="16075152" y="6601968"/>
            <a:ext cx="5221224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ShareGPT格式解析</a:t>
            </a:r>
            <a:endParaRPr lang="en-US" sz="3600" dirty="0"/>
          </a:p>
        </p:txBody>
      </p:sp>
      <p:sp>
        <p:nvSpPr>
          <p:cNvPr id="13" name="Text 7"/>
          <p:cNvSpPr/>
          <p:nvPr/>
        </p:nvSpPr>
        <p:spPr>
          <a:xfrm rot="21600000">
            <a:off x="2066544" y="9336024"/>
            <a:ext cx="6099048" cy="25694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将结构化数据（如Alpaca格式）转换为模型实际处理的字符串，例如Llama3的Chat Template。特殊Tokens（如`【INST】`， `《s》`， `eos_token`）在界定输入边界和生成控制中起关键作用。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 rot="21600000">
            <a:off x="3493008" y="8531352"/>
            <a:ext cx="4672584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Prompt模板作用</a:t>
            </a:r>
            <a:endParaRPr lang="en-US" sz="3600" dirty="0"/>
          </a:p>
        </p:txBody>
      </p:sp>
      <p:sp>
        <p:nvSpPr>
          <p:cNvPr id="15" name="Text 9"/>
          <p:cNvSpPr/>
          <p:nvPr/>
        </p:nvSpPr>
        <p:spPr>
          <a:xfrm rot="21600000">
            <a:off x="16075152" y="10874621"/>
            <a:ext cx="6099048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编写Python脚本，将自定义问答对转换为Alpaca和ShareGPT格式的JSON文件，实践数据格式转换的实际操作。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 rot="21600000">
            <a:off x="16075152" y="10060805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动手练习</a:t>
            </a:r>
            <a:endParaRPr lang="en-US" sz="36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942832" y="5294376"/>
            <a:ext cx="3465576" cy="3831336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759952" y="5221224"/>
            <a:ext cx="219456" cy="219456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759952" y="8979408"/>
            <a:ext cx="219456" cy="219456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335256" y="4087368"/>
            <a:ext cx="3236976" cy="5943600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353544" y="6912864"/>
            <a:ext cx="3291840" cy="192024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416784" y="4014216"/>
            <a:ext cx="219456" cy="219456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380208" y="10280261"/>
            <a:ext cx="219456" cy="219456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435072" y="6931152"/>
            <a:ext cx="219456" cy="219456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356848" y="6044184"/>
            <a:ext cx="2002536" cy="2002536"/>
          </a:xfrm>
          <a:prstGeom prst="rect">
            <a:avLst/>
          </a:prstGeom>
        </p:spPr>
      </p:pic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896344" y="6665976"/>
            <a:ext cx="877824" cy="85039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0AC8948-3153-7764-CC40-CE49C7E22BA6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19037808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第一讲：从"续写"到"对话"——指令微调(SFT)详解(理论篇)</a:t>
            </a:r>
            <a:endParaRPr lang="en-US" sz="5400" dirty="0"/>
          </a:p>
        </p:txBody>
      </p:sp>
      <p:sp>
        <p:nvSpPr>
          <p:cNvPr id="8" name="Text 1"/>
          <p:cNvSpPr/>
          <p:nvPr/>
        </p:nvSpPr>
        <p:spPr>
          <a:xfrm rot="21600000">
            <a:off x="13535910" y="4840122"/>
            <a:ext cx="10199744" cy="18836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深入理解SFT的核心原理，掌握将基础大语言模型（LLM）从被动知识库转变为主动任务执行者的关键技术路径。</a:t>
            </a:r>
            <a:endParaRPr lang="en-US" sz="2800" dirty="0"/>
          </a:p>
        </p:txBody>
      </p:sp>
      <p:sp>
        <p:nvSpPr>
          <p:cNvPr id="9" name="Text 2"/>
          <p:cNvSpPr/>
          <p:nvPr/>
        </p:nvSpPr>
        <p:spPr>
          <a:xfrm rot="21600000">
            <a:off x="13535910" y="3880002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课程目标</a:t>
            </a:r>
            <a:endParaRPr lang="en-US" sz="4200" dirty="0"/>
          </a:p>
        </p:txBody>
      </p:sp>
      <p:sp>
        <p:nvSpPr>
          <p:cNvPr id="10" name="Text 3"/>
          <p:cNvSpPr/>
          <p:nvPr/>
        </p:nvSpPr>
        <p:spPr>
          <a:xfrm rot="21600000">
            <a:off x="13535909" y="8881770"/>
            <a:ext cx="10199745" cy="18836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基础模型仅具备文本续写能力，通过指令微调可使其理解并执行具体任务指令，实现从“续写“到“对话“的能力跃迁。典型如GPT-3到ChatGPT的进化过程。</a:t>
            </a:r>
            <a:endParaRPr lang="en-US" sz="2800" dirty="0"/>
          </a:p>
        </p:txBody>
      </p:sp>
      <p:sp>
        <p:nvSpPr>
          <p:cNvPr id="11" name="Text 4"/>
          <p:cNvSpPr/>
          <p:nvPr/>
        </p:nvSpPr>
        <p:spPr>
          <a:xfrm rot="21600000">
            <a:off x="13535910" y="7912506"/>
            <a:ext cx="5413248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Base到Chat蜕变</a:t>
            </a:r>
            <a:endParaRPr lang="en-US" sz="4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E89AE3-6969-54EA-C5DB-362F33C687D6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748A740-E2A7-CD33-3595-34CF7F154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06" y="3886571"/>
            <a:ext cx="13152476" cy="32426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4801255-9191-D8AE-6295-A6F513544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4780" y="7461468"/>
            <a:ext cx="10062072" cy="38235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8577072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基础模型的局限性分析</a:t>
            </a:r>
            <a:endParaRPr lang="en-US" sz="54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801600" y="5614416"/>
            <a:ext cx="2157984" cy="218541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432536" y="6336792"/>
            <a:ext cx="877824" cy="749808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5407640" y="6757416"/>
            <a:ext cx="7744968" cy="37581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以Llama-3-8B模型为例：向Base版本提问“法国的首都是哪里？“可能生成“法国的首都是巴黎，它是欧洲重要的文化中心。..“等补充性文本；而Instruct版本会直接回答“巴黎“，并停止生成。两者差异凸显指令优化对模型交互方式的关键影响。</a:t>
            </a:r>
            <a:endParaRPr lang="en-US" sz="2800" dirty="0"/>
          </a:p>
        </p:txBody>
      </p:sp>
      <p:sp>
        <p:nvSpPr>
          <p:cNvPr id="10" name="Text 2"/>
          <p:cNvSpPr/>
          <p:nvPr/>
        </p:nvSpPr>
        <p:spPr>
          <a:xfrm rot="21600000">
            <a:off x="15407640" y="5788152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实例对比</a:t>
            </a:r>
            <a:endParaRPr lang="en-US" sz="420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34440" y="5605272"/>
            <a:ext cx="2157984" cy="2176272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947672" y="6300216"/>
            <a:ext cx="749808" cy="749808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3831336" y="6729984"/>
            <a:ext cx="7744968" cy="31363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基础模型（Base Model）采用文本补全（Text Completion）模式，通过概率预测生成后续文本，而非直接理解并执行用户指令。这种模式在处理开放式文本生成时表现良好，但在需要精确遵循指令的场景下存在不足。</a:t>
            </a:r>
            <a:endParaRPr lang="en-US" sz="2800" dirty="0"/>
          </a:p>
        </p:txBody>
      </p:sp>
      <p:sp>
        <p:nvSpPr>
          <p:cNvPr id="14" name="Text 4"/>
          <p:cNvSpPr/>
          <p:nvPr/>
        </p:nvSpPr>
        <p:spPr>
          <a:xfrm rot="21600000">
            <a:off x="3831336" y="5760720"/>
            <a:ext cx="4535424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行为模式差异</a:t>
            </a:r>
            <a:endParaRPr lang="en-US" sz="4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3626C4-6E31-2458-DCA6-20C795A750C1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9948672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微调的核心目标与阶段概览</a:t>
            </a:r>
            <a:endParaRPr lang="en-US" sz="54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691640" y="5065776"/>
            <a:ext cx="6400800" cy="670255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456432" y="3685032"/>
            <a:ext cx="2816352" cy="2816352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443984" y="4773168"/>
            <a:ext cx="813816" cy="658368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21600000">
            <a:off x="2148840" y="8101584"/>
            <a:ext cx="5486400" cy="2843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微调的核心目标之一是让模型准确理解并执行用户指令，例如根据指令生成特定格式的文本或完成特定任务。研究表明，经过指令微调的模型在任务完成率上可提升40%以上。</a:t>
            </a:r>
            <a:endParaRPr lang="en-US" sz="2600" dirty="0"/>
          </a:p>
        </p:txBody>
      </p:sp>
      <p:sp>
        <p:nvSpPr>
          <p:cNvPr id="11" name="Text 2"/>
          <p:cNvSpPr/>
          <p:nvPr/>
        </p:nvSpPr>
        <p:spPr>
          <a:xfrm rot="21600000">
            <a:off x="3273552" y="723290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指令遵循</a:t>
            </a:r>
            <a:endParaRPr lang="en-US" sz="3900" dirty="0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006840" y="5065776"/>
            <a:ext cx="6400800" cy="6702552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771632" y="3685032"/>
            <a:ext cx="2816352" cy="2816352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814048" y="4773168"/>
            <a:ext cx="740664" cy="658368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 rot="21600000">
            <a:off x="9464040" y="8101584"/>
            <a:ext cx="5486400" cy="3419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对齐（Alignment）旨在使模型输出符合人类价值观，包括三个方面：有用性（提供准确信息）、无害性（避免有害内容）和诚实性（不编造事实）。例如，ChatGPT通过RLHF训练将有害输出降低了72%。</a:t>
            </a:r>
            <a:endParaRPr lang="en-US" sz="2600" dirty="0"/>
          </a:p>
        </p:txBody>
      </p:sp>
      <p:sp>
        <p:nvSpPr>
          <p:cNvPr id="16" name="Text 4"/>
          <p:cNvSpPr/>
          <p:nvPr/>
        </p:nvSpPr>
        <p:spPr>
          <a:xfrm rot="21600000">
            <a:off x="10588752" y="723290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对齐目标</a:t>
            </a:r>
            <a:endParaRPr lang="en-US" sz="3900" dirty="0"/>
          </a:p>
        </p:txBody>
      </p:sp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6322040" y="5065776"/>
            <a:ext cx="6400800" cy="6702552"/>
          </a:xfrm>
          <a:prstGeom prst="rect">
            <a:avLst/>
          </a:prstGeom>
        </p:spPr>
      </p:pic>
      <p:pic>
        <p:nvPicPr>
          <p:cNvPr id="18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8086832" y="3685032"/>
            <a:ext cx="2816352" cy="2816352"/>
          </a:xfrm>
          <a:prstGeom prst="rect">
            <a:avLst/>
          </a:prstGeom>
        </p:spPr>
      </p:pic>
      <p:pic>
        <p:nvPicPr>
          <p:cNvPr id="19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9129248" y="4745736"/>
            <a:ext cx="740664" cy="713232"/>
          </a:xfrm>
          <a:prstGeom prst="rect">
            <a:avLst/>
          </a:prstGeom>
        </p:spPr>
      </p:pic>
      <p:sp>
        <p:nvSpPr>
          <p:cNvPr id="20" name="Text 5"/>
          <p:cNvSpPr/>
          <p:nvPr/>
        </p:nvSpPr>
        <p:spPr>
          <a:xfrm rot="21600000">
            <a:off x="16779240" y="8101584"/>
            <a:ext cx="5486400" cy="3419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微调分为两个关键阶段：首先进行监督微调（SFT）建立基础能力，随后通过强化学习人类反馈（RLHF）或直接偏好优化（DPO）进行优化。典型流程需要3-6个月，如GPT-4的微调耗时5个月。</a:t>
            </a:r>
            <a:endParaRPr lang="en-US" sz="2600" dirty="0"/>
          </a:p>
        </p:txBody>
      </p:sp>
      <p:sp>
        <p:nvSpPr>
          <p:cNvPr id="21" name="Text 6"/>
          <p:cNvSpPr/>
          <p:nvPr/>
        </p:nvSpPr>
        <p:spPr>
          <a:xfrm rot="21600000">
            <a:off x="17903952" y="723290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微调阶段</a:t>
            </a:r>
            <a:endParaRPr lang="en-US" sz="39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DB5254-00D3-A527-C5B2-C48EFEC2A93D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20811744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模块二：指令微调（Supervised Fine-Tuning, SFT）核心原理</a:t>
            </a:r>
            <a:endParaRPr lang="en-US" sz="54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793224" y="4379976"/>
            <a:ext cx="2276856" cy="212140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637776" y="6199632"/>
            <a:ext cx="1664208" cy="270662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0689336" y="8092440"/>
            <a:ext cx="2980944" cy="1335024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3094208" y="5952744"/>
            <a:ext cx="1627632" cy="2944368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823192" y="4379976"/>
            <a:ext cx="2642616" cy="2084832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695176" y="6409944"/>
            <a:ext cx="905256" cy="1005840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 rot="21600000">
            <a:off x="3328416" y="4498848"/>
            <a:ext cx="6099048" cy="2057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指令微调（SFT）是在预训练模型基础上，通过有监督学习方式对特定任务进行优化的过程。旨在提升模型在特定领域的表现，使其更精准地遵循指令并生成符合预期的输出。</a:t>
            </a:r>
            <a:endParaRPr lang="en-US" sz="2400" dirty="0"/>
          </a:p>
        </p:txBody>
      </p:sp>
      <p:sp>
        <p:nvSpPr>
          <p:cNvPr id="14" name="Text 2"/>
          <p:cNvSpPr/>
          <p:nvPr/>
        </p:nvSpPr>
        <p:spPr>
          <a:xfrm rot="21600000">
            <a:off x="5998464" y="3721608"/>
            <a:ext cx="34290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定义与目的</a:t>
            </a:r>
            <a:endParaRPr lang="en-US" sz="3600" dirty="0"/>
          </a:p>
        </p:txBody>
      </p:sp>
      <p:sp>
        <p:nvSpPr>
          <p:cNvPr id="15" name="Text 3"/>
          <p:cNvSpPr/>
          <p:nvPr/>
        </p:nvSpPr>
        <p:spPr>
          <a:xfrm rot="21600000">
            <a:off x="2221992" y="7772400"/>
            <a:ext cx="6099048" cy="2057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采用交叉熵损失函数优化，学习率通常设为预训练的1/10。典型实验显示，SFT可使任务准确率提升15%-40%（数据来源：Google Research 2022）。</a:t>
            </a:r>
            <a:endParaRPr lang="en-US" sz="2400" dirty="0"/>
          </a:p>
        </p:txBody>
      </p:sp>
      <p:sp>
        <p:nvSpPr>
          <p:cNvPr id="16" name="Text 4"/>
          <p:cNvSpPr/>
          <p:nvPr/>
        </p:nvSpPr>
        <p:spPr>
          <a:xfrm rot="21600000">
            <a:off x="5349240" y="6967728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关键技术</a:t>
            </a:r>
            <a:endParaRPr lang="en-US" sz="3600" dirty="0"/>
          </a:p>
        </p:txBody>
      </p:sp>
      <p:sp>
        <p:nvSpPr>
          <p:cNvPr id="17" name="Text 5"/>
          <p:cNvSpPr/>
          <p:nvPr/>
        </p:nvSpPr>
        <p:spPr>
          <a:xfrm rot="21600000">
            <a:off x="16066008" y="7781544"/>
            <a:ext cx="6099048" cy="2057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适用于客服对话系统、代码生成、文本摘要等需严格遵循指令的领域。例如，GPT-3经过SFT后，在代码补全任务中的通过率从62%提升至89%。</a:t>
            </a:r>
            <a:endParaRPr lang="en-US" sz="2400" dirty="0"/>
          </a:p>
        </p:txBody>
      </p:sp>
      <p:sp>
        <p:nvSpPr>
          <p:cNvPr id="18" name="Text 6"/>
          <p:cNvSpPr/>
          <p:nvPr/>
        </p:nvSpPr>
        <p:spPr>
          <a:xfrm rot="21600000">
            <a:off x="16066008" y="6986016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应用场景</a:t>
            </a:r>
            <a:endParaRPr lang="en-US" sz="3600" dirty="0"/>
          </a:p>
        </p:txBody>
      </p:sp>
      <p:sp>
        <p:nvSpPr>
          <p:cNvPr id="19" name="Text 7"/>
          <p:cNvSpPr/>
          <p:nvPr/>
        </p:nvSpPr>
        <p:spPr>
          <a:xfrm rot="21600000">
            <a:off x="14913864" y="4480560"/>
            <a:ext cx="6080760" cy="25694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1. 数据准备：收集高质量标注数据，包含输入指令和期望输出；2. 模型初始化：加载预训练模型参数；3. 微调训练：通过反向传播调整模型参数，最小化预测输出与标注数据的差异。</a:t>
            </a:r>
            <a:endParaRPr lang="en-US" sz="2400" dirty="0"/>
          </a:p>
        </p:txBody>
      </p:sp>
      <p:sp>
        <p:nvSpPr>
          <p:cNvPr id="20" name="Text 8"/>
          <p:cNvSpPr/>
          <p:nvPr/>
        </p:nvSpPr>
        <p:spPr>
          <a:xfrm rot="21600000">
            <a:off x="14913864" y="3703320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核心流程</a:t>
            </a:r>
            <a:endParaRPr lang="en-US" sz="3600" dirty="0"/>
          </a:p>
        </p:txBody>
      </p:sp>
      <p:sp>
        <p:nvSpPr>
          <p:cNvPr id="21" name="Text 9"/>
          <p:cNvSpPr/>
          <p:nvPr/>
        </p:nvSpPr>
        <p:spPr>
          <a:xfrm rot="21600000">
            <a:off x="9144000" y="10689336"/>
            <a:ext cx="6099048" cy="2057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32"/>
              </a:lnSpc>
              <a:buNone/>
            </a:pPr>
            <a:r>
              <a:rPr lang="en-US" sz="24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相比Prompt Engineering，SFT提供更稳定的指令响应能力，且无需在推理阶段设计复杂提示词。但需注意过拟合风险，通常需保留10%验证数据监控性能。</a:t>
            </a:r>
            <a:endParaRPr lang="en-US" sz="2400" dirty="0"/>
          </a:p>
        </p:txBody>
      </p:sp>
      <p:sp>
        <p:nvSpPr>
          <p:cNvPr id="22" name="Text 10"/>
          <p:cNvSpPr/>
          <p:nvPr/>
        </p:nvSpPr>
        <p:spPr>
          <a:xfrm rot="21600000">
            <a:off x="10707624" y="9875520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优势分析</a:t>
            </a:r>
            <a:endParaRPr lang="en-US" sz="3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241EC08-457D-CC30-08AB-88DC9F80D379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8202168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监督式微调(SFT)详解</a:t>
            </a:r>
            <a:endParaRPr lang="en-US" sz="5400" dirty="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48472" y="7507224"/>
            <a:ext cx="7644384" cy="10058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80744" y="5221224"/>
            <a:ext cx="10049256" cy="3044952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1430000" y="6665976"/>
            <a:ext cx="822960" cy="100584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21600000">
            <a:off x="1993392" y="6592824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需收集或构建数万条高质量指令样本，涵盖多样化场景和任务类型，确保数据覆盖率和代表性。</a:t>
            </a:r>
            <a:endParaRPr lang="en-US" sz="2600" dirty="0"/>
          </a:p>
        </p:txBody>
      </p:sp>
      <p:sp>
        <p:nvSpPr>
          <p:cNvPr id="11" name="Text 2"/>
          <p:cNvSpPr/>
          <p:nvPr/>
        </p:nvSpPr>
        <p:spPr>
          <a:xfrm rot="21600000">
            <a:off x="7635240" y="57790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数据准备</a:t>
            </a:r>
            <a:endParaRPr lang="en-US" sz="3900" dirty="0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938760" y="3566160"/>
            <a:ext cx="10058400" cy="3044952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2115800" y="5093208"/>
            <a:ext cx="822960" cy="118872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 rot="21600000">
            <a:off x="13542264" y="4956048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在高质量的“指令-回答”对上进行有监督学习，通过人工标注数据指导模型生成更精准的输出。</a:t>
            </a:r>
            <a:endParaRPr lang="en-US" sz="2600" dirty="0"/>
          </a:p>
        </p:txBody>
      </p:sp>
      <p:sp>
        <p:nvSpPr>
          <p:cNvPr id="15" name="Text 4"/>
          <p:cNvSpPr/>
          <p:nvPr/>
        </p:nvSpPr>
        <p:spPr>
          <a:xfrm rot="21600000">
            <a:off x="13542264" y="408736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定义解析</a:t>
            </a:r>
            <a:endParaRPr lang="en-US" sz="3900" dirty="0"/>
          </a:p>
        </p:txBody>
      </p:sp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938760" y="7214616"/>
            <a:ext cx="10058400" cy="3044952"/>
          </a:xfrm>
          <a:prstGeom prst="rect">
            <a:avLst/>
          </a:prstGeom>
        </p:spPr>
      </p:pic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2115800" y="8723376"/>
            <a:ext cx="822960" cy="100584"/>
          </a:xfrm>
          <a:prstGeom prst="rect">
            <a:avLst/>
          </a:prstGeom>
        </p:spPr>
      </p:pic>
      <p:sp>
        <p:nvSpPr>
          <p:cNvPr id="18" name="Text 5"/>
          <p:cNvSpPr/>
          <p:nvPr/>
        </p:nvSpPr>
        <p:spPr>
          <a:xfrm rot="21600000">
            <a:off x="13542264" y="8613648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将原始数据转换为统一Prompt模板，包括标准化指令前缀、输入输出分隔符等，保证模型输入一致性。</a:t>
            </a:r>
            <a:endParaRPr lang="en-US" sz="2600" dirty="0"/>
          </a:p>
        </p:txBody>
      </p:sp>
      <p:sp>
        <p:nvSpPr>
          <p:cNvPr id="19" name="Text 6"/>
          <p:cNvSpPr/>
          <p:nvPr/>
        </p:nvSpPr>
        <p:spPr>
          <a:xfrm rot="21600000">
            <a:off x="13542264" y="7744968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数据格式化</a:t>
            </a:r>
            <a:endParaRPr lang="en-US" sz="390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380744" y="8860536"/>
            <a:ext cx="10058400" cy="304495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1430000" y="10287000"/>
            <a:ext cx="822960" cy="100584"/>
          </a:xfrm>
          <a:prstGeom prst="rect">
            <a:avLst/>
          </a:prstGeom>
        </p:spPr>
      </p:pic>
      <p:sp>
        <p:nvSpPr>
          <p:cNvPr id="22" name="Text 7"/>
          <p:cNvSpPr/>
          <p:nvPr/>
        </p:nvSpPr>
        <p:spPr>
          <a:xfrm rot="21600000">
            <a:off x="1993392" y="10222992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采用标准的Causal LM目标函数，使用交叉熵损失进行优化，典型训练周期为3-5个epoch，batch size设为32-64。</a:t>
            </a:r>
            <a:endParaRPr lang="en-US" sz="2600" dirty="0"/>
          </a:p>
        </p:txBody>
      </p:sp>
      <p:sp>
        <p:nvSpPr>
          <p:cNvPr id="23" name="Text 8"/>
          <p:cNvSpPr/>
          <p:nvPr/>
        </p:nvSpPr>
        <p:spPr>
          <a:xfrm rot="21600000">
            <a:off x="7635240" y="940917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模型训练</a:t>
            </a:r>
            <a:endParaRPr lang="en-US" sz="39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6464DC0-B837-6C07-E03C-E65E3E42DF28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14273784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关键技术点：损失掩码（Loss Masking）</a:t>
            </a:r>
            <a:endParaRPr lang="en-US" sz="5400" dirty="0"/>
          </a:p>
        </p:txBody>
      </p:sp>
      <p:sp>
        <p:nvSpPr>
          <p:cNvPr id="8" name="Text 1"/>
          <p:cNvSpPr/>
          <p:nvPr/>
        </p:nvSpPr>
        <p:spPr>
          <a:xfrm rot="21600000">
            <a:off x="13066776" y="7516368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输入格式为`【Instruction， Answer】`，损失函数仅作用于`Answer`部分，确保模型专注学习回答生成能力。</a:t>
            </a:r>
            <a:endParaRPr lang="en-US" sz="2600" dirty="0"/>
          </a:p>
        </p:txBody>
      </p:sp>
      <p:sp>
        <p:nvSpPr>
          <p:cNvPr id="9" name="Text 2"/>
          <p:cNvSpPr/>
          <p:nvPr/>
        </p:nvSpPr>
        <p:spPr>
          <a:xfrm rot="21600000">
            <a:off x="13066776" y="6656832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实现原理图解</a:t>
            </a:r>
            <a:endParaRPr lang="en-US" sz="39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371832" y="6766560"/>
            <a:ext cx="283464" cy="301752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 rot="21600000">
            <a:off x="13066776" y="4572000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仅在“回答“部分计算损失，避免指令部分对模型训练的干扰，提升模型输出质量。</a:t>
            </a:r>
            <a:endParaRPr lang="en-US" sz="2600" dirty="0"/>
          </a:p>
        </p:txBody>
      </p:sp>
      <p:sp>
        <p:nvSpPr>
          <p:cNvPr id="12" name="Text 4"/>
          <p:cNvSpPr/>
          <p:nvPr/>
        </p:nvSpPr>
        <p:spPr>
          <a:xfrm rot="21600000">
            <a:off x="13066776" y="3703320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损失计算策略</a:t>
            </a:r>
            <a:endParaRPr lang="en-US" sz="39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371832" y="3822192"/>
            <a:ext cx="283464" cy="301752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 rot="21600000">
            <a:off x="13066776" y="10460736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相比全序列计算，节省约30%训练资源，同时使模型在问答任务上的准确率提升15%。</a:t>
            </a:r>
            <a:endParaRPr lang="en-US" sz="2600" dirty="0"/>
          </a:p>
        </p:txBody>
      </p:sp>
      <p:sp>
        <p:nvSpPr>
          <p:cNvPr id="15" name="Text 6"/>
          <p:cNvSpPr/>
          <p:nvPr/>
        </p:nvSpPr>
        <p:spPr>
          <a:xfrm rot="21600000">
            <a:off x="13066776" y="960120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技术优势</a:t>
            </a:r>
            <a:endParaRPr lang="en-US" sz="39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371832" y="9720072"/>
            <a:ext cx="283464" cy="30175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E5B9038-0E2E-1129-8BB7-8AB12CD7A4EE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DAD6E9C-E617-9C44-9DCC-6D2A68E92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675" y="5329102"/>
            <a:ext cx="11233668" cy="55933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13432536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模块三：SFT的“燃料”——指令数据集</a:t>
            </a:r>
            <a:endParaRPr lang="en-US" sz="5400" dirty="0"/>
          </a:p>
        </p:txBody>
      </p:sp>
      <p:sp>
        <p:nvSpPr>
          <p:cNvPr id="10" name="Text 1"/>
          <p:cNvSpPr/>
          <p:nvPr/>
        </p:nvSpPr>
        <p:spPr>
          <a:xfrm rot="21600000">
            <a:off x="3191383" y="6504174"/>
            <a:ext cx="6478292" cy="25146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Alpaca数据集（52K条指令）证明，高质量数据对模型性能提升效果显著。少量精准标注数据比海量低质数据更有效，错误数据会导致模型学习偏差。</a:t>
            </a:r>
            <a:endParaRPr lang="en-US" sz="2800" dirty="0"/>
          </a:p>
        </p:txBody>
      </p:sp>
      <p:sp>
        <p:nvSpPr>
          <p:cNvPr id="11" name="Text 2"/>
          <p:cNvSpPr/>
          <p:nvPr/>
        </p:nvSpPr>
        <p:spPr>
          <a:xfrm rot="21600000">
            <a:off x="3505069" y="5516622"/>
            <a:ext cx="4535424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质量优于数量</a:t>
            </a:r>
            <a:endParaRPr lang="en-US" sz="4200" dirty="0"/>
          </a:p>
        </p:txBody>
      </p:sp>
      <p:sp>
        <p:nvSpPr>
          <p:cNvPr id="12" name="Text 3"/>
          <p:cNvSpPr/>
          <p:nvPr/>
        </p:nvSpPr>
        <p:spPr>
          <a:xfrm rot="21600000">
            <a:off x="13328233" y="6495030"/>
            <a:ext cx="6044184" cy="25146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 err="1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有效指令需具备明确意图、完整上下文和合理复杂度。清洗时应剔除模糊、重复或含有偏见的内容</a:t>
            </a: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。</a:t>
            </a:r>
            <a:endParaRPr lang="en-US" sz="2800" dirty="0"/>
          </a:p>
        </p:txBody>
      </p:sp>
      <p:sp>
        <p:nvSpPr>
          <p:cNvPr id="13" name="Text 4"/>
          <p:cNvSpPr/>
          <p:nvPr/>
        </p:nvSpPr>
        <p:spPr>
          <a:xfrm rot="21600000">
            <a:off x="13328233" y="5516622"/>
            <a:ext cx="4535424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数据筛选标准</a:t>
            </a:r>
            <a:endParaRPr lang="en-US" sz="4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4056FD-89F8-0FA2-0CEA-BA1D129F3217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5064" y="1408176"/>
            <a:ext cx="21415248" cy="12618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578072" y="1508760"/>
            <a:ext cx="3529584" cy="8046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11344" y="1115568"/>
            <a:ext cx="4700016" cy="12344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76272" y="1801368"/>
            <a:ext cx="466344" cy="466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 rot="21600000">
            <a:off x="2907792" y="1627632"/>
            <a:ext cx="7891272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400" dirty="0">
                <a:solidFill>
                  <a:srgbClr val="3F3F3F"/>
                </a:solidFill>
                <a:latin typeface="SJpusong-Regular" pitchFamily="34" charset="0"/>
                <a:ea typeface="SJpusong-Regular" pitchFamily="34" charset="-122"/>
                <a:cs typeface="SJpusong-Regular" pitchFamily="34" charset="-120"/>
              </a:rPr>
              <a:t>数据集与指令多样性</a:t>
            </a:r>
            <a:endParaRPr lang="en-US" sz="5400" dirty="0"/>
          </a:p>
        </p:txBody>
      </p:sp>
      <p:sp>
        <p:nvSpPr>
          <p:cNvPr id="8" name="Text 1"/>
          <p:cNvSpPr/>
          <p:nvPr/>
        </p:nvSpPr>
        <p:spPr>
          <a:xfrm rot="21600000">
            <a:off x="13423392" y="4379976"/>
            <a:ext cx="8631936" cy="25146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覆盖多任务领域，包括问答（如事实性问答、开放式问答）、代码生成（如Python脚本、算法实现）、创意写作（如故事生成、诗歌创作）以及逻辑推理（如数学问题、因果推理）等，确保模型具备广泛的应用能力。</a:t>
            </a:r>
            <a:endParaRPr lang="en-US" sz="2800" dirty="0"/>
          </a:p>
        </p:txBody>
      </p:sp>
      <p:sp>
        <p:nvSpPr>
          <p:cNvPr id="9" name="Text 2"/>
          <p:cNvSpPr/>
          <p:nvPr/>
        </p:nvSpPr>
        <p:spPr>
          <a:xfrm rot="21600000">
            <a:off x="13423392" y="3410712"/>
            <a:ext cx="4005072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指令多样性</a:t>
            </a:r>
            <a:endParaRPr lang="en-US" sz="42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801600" y="3557016"/>
            <a:ext cx="320040" cy="32004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 rot="21600000">
            <a:off x="2944368" y="4379976"/>
            <a:ext cx="8631936" cy="4379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F3F3F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**人工构建**：采用Dolly-15k数据集，该数据集以高质量标注著称，但规模较小，仅包含15，000条数据。**模型生成**：使用Self-Instruct方法结合GPT-4生成合成数据，能够快速扩展数据集规模并覆盖多样场景。**社区共享**：整合Open-Hermes、oasst等开源数据集，这些数据集经过社区验证，具有较高的质量和多样性。</a:t>
            </a:r>
            <a:endParaRPr lang="en-US" sz="2800" dirty="0"/>
          </a:p>
        </p:txBody>
      </p:sp>
      <p:sp>
        <p:nvSpPr>
          <p:cNvPr id="12" name="Text 4"/>
          <p:cNvSpPr/>
          <p:nvPr/>
        </p:nvSpPr>
        <p:spPr>
          <a:xfrm rot="21600000">
            <a:off x="2944368" y="3410712"/>
            <a:ext cx="4005072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F3F3F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数据集来源</a:t>
            </a:r>
            <a:endParaRPr lang="en-US" sz="4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322576" y="3557016"/>
            <a:ext cx="320040" cy="3200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33A8B1-35EE-5C2E-4DF3-659440E8451C}"/>
              </a:ext>
            </a:extLst>
          </p:cNvPr>
          <p:cNvSpPr txBox="1"/>
          <p:nvPr/>
        </p:nvSpPr>
        <p:spPr>
          <a:xfrm>
            <a:off x="20889403" y="24502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1326</Words>
  <Application>Microsoft Office PowerPoint</Application>
  <PresentationFormat>自定义</PresentationFormat>
  <Paragraphs>192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SourceHanSerifCN-Regular</vt:lpstr>
      <vt:lpstr>SJpusong-Regular</vt:lpstr>
      <vt:lpstr>Arial</vt:lpstr>
      <vt:lpstr>SourceHanSerifCN-SemiBold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t75546</cp:lastModifiedBy>
  <cp:revision>3</cp:revision>
  <dcterms:created xsi:type="dcterms:W3CDTF">2025-08-27T15:26:48Z</dcterms:created>
  <dcterms:modified xsi:type="dcterms:W3CDTF">2025-10-09T12:47:26Z</dcterms:modified>
</cp:coreProperties>
</file>